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0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ya" initials="A" lastIdx="2" clrIdx="1">
    <p:extLst>
      <p:ext uri="{19B8F6BF-5375-455C-9EA6-DF929625EA0E}">
        <p15:presenceInfo xmlns:p15="http://schemas.microsoft.com/office/powerpoint/2012/main" xmlns="" userId="Asy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CC"/>
    <a:srgbClr val="FFFF99"/>
    <a:srgbClr val="BE4A4A"/>
    <a:srgbClr val="B03250"/>
    <a:srgbClr val="993737"/>
    <a:srgbClr val="C60A5B"/>
    <a:srgbClr val="0C82C1"/>
    <a:srgbClr val="295CA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 snapToObjects="1">
      <p:cViewPr>
        <p:scale>
          <a:sx n="70" d="100"/>
          <a:sy n="70" d="100"/>
        </p:scale>
        <p:origin x="139" y="-29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0DF0B-29E7-4151-8858-6D3B0F6B10C3}" type="datetimeFigureOut">
              <a:rPr lang="ru-RU" smtClean="0"/>
              <a:pPr/>
              <a:t>14.12.2020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838554-4534-42ED-8481-2A2B0D774F0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4814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Название дисциплины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ФИО преподавателя</a:t>
            </a:r>
          </a:p>
          <a:p>
            <a:pPr lvl="0"/>
            <a:r>
              <a:rPr lang="ru-RU" dirty="0"/>
              <a:t>Электронная почта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pPr/>
              <a:t>14.12.2020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745012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2790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2606039"/>
            <a:ext cx="7886700" cy="357092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pPr/>
              <a:t>14.12.2020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82167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1152143"/>
            <a:ext cx="1971675" cy="5024820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1152143"/>
            <a:ext cx="5762625" cy="502481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pPr/>
              <a:t>14.12.2020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275332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43000" y="2057399"/>
            <a:ext cx="6858000" cy="1452563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ru-RU" dirty="0"/>
              <a:t>Название темы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43000" y="1178878"/>
            <a:ext cx="6858000" cy="4670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Номер темы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pPr/>
              <a:t>14.12.2020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99566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6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523743"/>
            <a:ext cx="7886700" cy="36532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pPr/>
              <a:t>14.12.2020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57936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3272"/>
            <a:ext cx="7886700" cy="1218691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2414015"/>
            <a:ext cx="3867150" cy="37629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2414015"/>
            <a:ext cx="3867150" cy="376294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pPr/>
              <a:t>14.12.2020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30802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8808" y="1033272"/>
            <a:ext cx="7886700" cy="10245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18808" y="2099469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0238" y="3006725"/>
            <a:ext cx="3868737" cy="3182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2099469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3006725"/>
            <a:ext cx="3887788" cy="3182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pPr/>
              <a:t>14.12.2020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0605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160653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pPr/>
              <a:t>14.12.2020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721443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pPr/>
              <a:t>14.12.2020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090020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987424"/>
            <a:ext cx="2949575" cy="152869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552700"/>
            <a:ext cx="2949575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pPr/>
              <a:t>14.12.2020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38504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987424"/>
            <a:ext cx="2949575" cy="154698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552700"/>
            <a:ext cx="2949575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pPr/>
              <a:t>14.12.2020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401901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head.png"/>
          <p:cNvPicPr>
            <a:picLocks noChangeAspect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3330"/>
            <a:ext cx="9144000" cy="995423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5545389" y="-44722"/>
            <a:ext cx="3598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sz="1600" b="1" dirty="0">
                <a:solidFill>
                  <a:srgbClr val="00B0F0"/>
                </a:solidFill>
                <a:latin typeface="PT Sans"/>
              </a:rPr>
              <a:t>Центр дистанционного обучения 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523999" y="6419000"/>
            <a:ext cx="1476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  <a:latin typeface="PT Sans"/>
              </a:rPr>
              <a:t>online.mirea.ru</a:t>
            </a:r>
            <a:endParaRPr lang="ru-RU" sz="1400" b="1" dirty="0">
              <a:solidFill>
                <a:srgbClr val="00B0F0"/>
              </a:solidFill>
              <a:latin typeface="PT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5BFFC79E-3831-4D3C-8F5D-FC802BF1F03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502307" cy="96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484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7.2. Хрущевские реформы. Позиция: против.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Выполнили: </a:t>
            </a:r>
            <a:r>
              <a:rPr lang="ru-RU" dirty="0" err="1" smtClean="0"/>
              <a:t>Кутьин</a:t>
            </a:r>
            <a:r>
              <a:rPr lang="ru-RU" dirty="0" smtClean="0"/>
              <a:t> Захар и </a:t>
            </a:r>
            <a:r>
              <a:rPr lang="ru-RU" dirty="0" err="1" smtClean="0"/>
              <a:t>Шельпук</a:t>
            </a:r>
            <a:r>
              <a:rPr lang="ru-RU" dirty="0" smtClean="0"/>
              <a:t> Михаил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3273"/>
            <a:ext cx="7886700" cy="668528"/>
          </a:xfrm>
        </p:spPr>
        <p:txBody>
          <a:bodyPr/>
          <a:lstStyle/>
          <a:p>
            <a:r>
              <a:rPr lang="ru-RU" dirty="0" smtClean="0"/>
              <a:t>Недостатки реформ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28650" y="1701801"/>
            <a:ext cx="3867150" cy="4475161"/>
          </a:xfrm>
        </p:spPr>
        <p:txBody>
          <a:bodyPr/>
          <a:lstStyle/>
          <a:p>
            <a:r>
              <a:rPr lang="ru-RU" u="sng" dirty="0" smtClean="0"/>
              <a:t>Антирелигиозная </a:t>
            </a:r>
            <a:r>
              <a:rPr lang="ru-RU" u="sng" dirty="0" smtClean="0"/>
              <a:t>кампания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01801"/>
            <a:ext cx="3867150" cy="4475162"/>
          </a:xfrm>
        </p:spPr>
        <p:txBody>
          <a:bodyPr/>
          <a:lstStyle/>
          <a:p>
            <a:r>
              <a:rPr lang="ru-RU" sz="2200" dirty="0" smtClean="0"/>
              <a:t>Антирелигиозная кампания, по сути не принесла никаких результатов, ведь люди продолжали посещать церковь, развешивать дома иконы. Противопоставление власти генерального секретаря церковному влиянию, Хрущевым было проиграно, а это сказалось и на его авторитете среди граждан.</a:t>
            </a:r>
            <a:endParaRPr lang="ru-RU" sz="2200" dirty="0"/>
          </a:p>
        </p:txBody>
      </p:sp>
      <p:pic>
        <p:nvPicPr>
          <p:cNvPr id="9218" name="Picture 2" descr="C:\Users\Lenovo\Downloads\религия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50" y="2870200"/>
            <a:ext cx="4475639" cy="2959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3273"/>
            <a:ext cx="7886700" cy="681228"/>
          </a:xfrm>
        </p:spPr>
        <p:txBody>
          <a:bodyPr/>
          <a:lstStyle/>
          <a:p>
            <a:r>
              <a:rPr lang="ru-RU" dirty="0" smtClean="0"/>
              <a:t>Недостатки реформ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28650" y="1714501"/>
            <a:ext cx="3867150" cy="4462461"/>
          </a:xfrm>
        </p:spPr>
        <p:txBody>
          <a:bodyPr/>
          <a:lstStyle/>
          <a:p>
            <a:r>
              <a:rPr lang="ru-RU" u="sng" dirty="0" err="1" smtClean="0"/>
              <a:t>Развеивание</a:t>
            </a:r>
            <a:r>
              <a:rPr lang="ru-RU" u="sng" dirty="0" smtClean="0"/>
              <a:t> </a:t>
            </a:r>
            <a:r>
              <a:rPr lang="ru-RU" u="sng" dirty="0" smtClean="0"/>
              <a:t>культа Сталина и </a:t>
            </a:r>
            <a:r>
              <a:rPr lang="ru-RU" u="sng" dirty="0" err="1" smtClean="0"/>
              <a:t>антиреформы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14501"/>
            <a:ext cx="3867150" cy="4462462"/>
          </a:xfrm>
        </p:spPr>
        <p:txBody>
          <a:bodyPr/>
          <a:lstStyle/>
          <a:p>
            <a:r>
              <a:rPr lang="ru-RU" sz="2400" dirty="0" smtClean="0"/>
              <a:t>В сознании народа, Сталин был великим лидером, и желание Хрущева «оклеветать» вождя вызывало негодование. К тому же, Никита Сергеевич делал слишком большой акцент на отмене всех сталинских реформ, что только тормозило развитие экономики и социальной сферы.</a:t>
            </a:r>
            <a:endParaRPr lang="ru-RU" sz="2400" dirty="0"/>
          </a:p>
        </p:txBody>
      </p:sp>
      <p:pic>
        <p:nvPicPr>
          <p:cNvPr id="10242" name="Picture 2" descr="C:\Users\Lenovo\Downloads\сталинхрущев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" y="3238500"/>
            <a:ext cx="4524021" cy="25447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3273"/>
            <a:ext cx="7886700" cy="630428"/>
          </a:xfrm>
        </p:spPr>
        <p:txBody>
          <a:bodyPr/>
          <a:lstStyle/>
          <a:p>
            <a:r>
              <a:rPr lang="ru-RU" dirty="0" smtClean="0"/>
              <a:t>Недостатки реформ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28650" y="1663701"/>
            <a:ext cx="3867150" cy="4513261"/>
          </a:xfrm>
        </p:spPr>
        <p:txBody>
          <a:bodyPr/>
          <a:lstStyle/>
          <a:p>
            <a:r>
              <a:rPr lang="ru-RU" u="sng" dirty="0" smtClean="0"/>
              <a:t>Международные реформы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63701"/>
            <a:ext cx="3867150" cy="4513262"/>
          </a:xfrm>
        </p:spPr>
        <p:txBody>
          <a:bodyPr/>
          <a:lstStyle/>
          <a:p>
            <a:r>
              <a:rPr lang="ru-RU" sz="2400" dirty="0" smtClean="0"/>
              <a:t>Возведение Берлинской стены и </a:t>
            </a:r>
            <a:r>
              <a:rPr lang="ru-RU" sz="2400" dirty="0" err="1" smtClean="0"/>
              <a:t>Карибский</a:t>
            </a:r>
            <a:r>
              <a:rPr lang="ru-RU" sz="2400" dirty="0" smtClean="0"/>
              <a:t> кризис в 1962 году чуть было не привело к Третьей Мировой войне. СССР балансировало в международном плане на тонкой грани, и война могла развязаться в любой момент. Здесь, опять же, проявлялась непоследовательность реформ Хрущева.</a:t>
            </a:r>
            <a:endParaRPr lang="ru-RU" sz="2400" dirty="0"/>
          </a:p>
        </p:txBody>
      </p:sp>
      <p:pic>
        <p:nvPicPr>
          <p:cNvPr id="11266" name="Picture 2" descr="C:\Users\Lenovo\Downloads\сша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900" y="2832100"/>
            <a:ext cx="4655343" cy="31035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3273"/>
            <a:ext cx="7886700" cy="719328"/>
          </a:xfrm>
        </p:spPr>
        <p:txBody>
          <a:bodyPr/>
          <a:lstStyle/>
          <a:p>
            <a:r>
              <a:rPr lang="ru-RU" dirty="0" smtClean="0"/>
              <a:t>Недостатки реформ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28650" y="1752601"/>
            <a:ext cx="3867150" cy="4424361"/>
          </a:xfrm>
        </p:spPr>
        <p:txBody>
          <a:bodyPr/>
          <a:lstStyle/>
          <a:p>
            <a:r>
              <a:rPr lang="ru-RU" u="sng" dirty="0" smtClean="0"/>
              <a:t>Школьная реформа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52601"/>
            <a:ext cx="3867150" cy="4424362"/>
          </a:xfrm>
        </p:spPr>
        <p:txBody>
          <a:bodyPr/>
          <a:lstStyle/>
          <a:p>
            <a:r>
              <a:rPr lang="ru-RU" sz="2000" dirty="0" smtClean="0"/>
              <a:t>Хрущев отказался от модели средней школы, введя в оборот обязательное обучение в 8 классов и последующие 3 года трудовой школы. Таким образом генеральный секретарь хотел приблизить школу к реальной жизни, но добился лишь общего снижения успеваемости. К тому же, привлечение интеллигенции к рабочим специальностям приводило к недовольству и выступлениям.</a:t>
            </a:r>
            <a:endParaRPr lang="ru-RU" sz="2000" dirty="0"/>
          </a:p>
        </p:txBody>
      </p:sp>
      <p:pic>
        <p:nvPicPr>
          <p:cNvPr id="12290" name="Picture 2" descr="C:\Users\Lenovo\Downloads\школа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600" y="2628900"/>
            <a:ext cx="4447532" cy="29638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3273"/>
            <a:ext cx="7886700" cy="668528"/>
          </a:xfrm>
        </p:spPr>
        <p:txBody>
          <a:bodyPr/>
          <a:lstStyle/>
          <a:p>
            <a:r>
              <a:rPr lang="ru-RU" dirty="0" smtClean="0"/>
              <a:t>Недостатки реформ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28650" y="1701801"/>
            <a:ext cx="3867150" cy="4475161"/>
          </a:xfrm>
        </p:spPr>
        <p:txBody>
          <a:bodyPr/>
          <a:lstStyle/>
          <a:p>
            <a:r>
              <a:rPr lang="ru-RU" u="sng" dirty="0" smtClean="0"/>
              <a:t>Кадровые реформы внутри партии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01801"/>
            <a:ext cx="3867150" cy="4475162"/>
          </a:xfrm>
        </p:spPr>
        <p:txBody>
          <a:bodyPr/>
          <a:lstStyle/>
          <a:p>
            <a:r>
              <a:rPr lang="ru-RU" sz="1800" dirty="0" smtClean="0"/>
              <a:t>Молодые кадры не могли рассчитывать на высокие должности, продвижение по карьерной лестнице внутри партии происходило очень тяжело. Борьба с культом Сталина привела к тому, что многие уважаемые люди, поддерживающие бывшего лидера, лишились работы. Также генеральный секретарь вводил так называемую реформу «несменяемости кадров», приводящую к тому, что один и тот же человек мог занимать конкретную должность до конца жизни вне зависимости от его профессиональных успехов.</a:t>
            </a:r>
            <a:endParaRPr lang="ru-RU" sz="1800" dirty="0"/>
          </a:p>
        </p:txBody>
      </p:sp>
      <p:pic>
        <p:nvPicPr>
          <p:cNvPr id="13315" name="Picture 3" descr="C:\Users\Lenovo\Downloads\партия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00" y="2792412"/>
            <a:ext cx="4523168" cy="3206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3273"/>
            <a:ext cx="7886700" cy="668528"/>
          </a:xfrm>
        </p:spPr>
        <p:txBody>
          <a:bodyPr/>
          <a:lstStyle/>
          <a:p>
            <a:r>
              <a:rPr lang="ru-RU" dirty="0" smtClean="0"/>
              <a:t>Недостатки реформ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28650" y="1701801"/>
            <a:ext cx="3867150" cy="4475161"/>
          </a:xfrm>
        </p:spPr>
        <p:txBody>
          <a:bodyPr/>
          <a:lstStyle/>
          <a:p>
            <a:r>
              <a:rPr lang="ru-RU" u="sng" dirty="0" smtClean="0"/>
              <a:t>Военные реформы </a:t>
            </a:r>
            <a:r>
              <a:rPr lang="ru-RU" u="sng" dirty="0" smtClean="0"/>
              <a:t>конца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01801"/>
            <a:ext cx="3867150" cy="4475162"/>
          </a:xfrm>
        </p:spPr>
        <p:txBody>
          <a:bodyPr/>
          <a:lstStyle/>
          <a:p>
            <a:r>
              <a:rPr lang="ru-RU" sz="2400" dirty="0" smtClean="0"/>
              <a:t>Масштабные сокращения личного состава, техники и вооружений стали тяжёлым испытанием для армии. Проводившиеся бездумно и в спешке они привели к уменьшению боевого потенциала войск и стали причиной социальных неурядиц миллионов офицеров и членов их семей.</a:t>
            </a:r>
            <a:endParaRPr lang="ru-RU" sz="2400" dirty="0"/>
          </a:p>
        </p:txBody>
      </p:sp>
      <p:pic>
        <p:nvPicPr>
          <p:cNvPr id="14338" name="Picture 2" descr="C:\Users\Lenovo\Downloads\армия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301" y="2667000"/>
            <a:ext cx="4634758" cy="3282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3273"/>
            <a:ext cx="7886700" cy="668528"/>
          </a:xfrm>
        </p:spPr>
        <p:txBody>
          <a:bodyPr/>
          <a:lstStyle/>
          <a:p>
            <a:r>
              <a:rPr lang="ru-RU" dirty="0" smtClean="0"/>
              <a:t>Недостатки реформ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28650" y="1701801"/>
            <a:ext cx="3867150" cy="4475161"/>
          </a:xfrm>
        </p:spPr>
        <p:txBody>
          <a:bodyPr/>
          <a:lstStyle/>
          <a:p>
            <a:r>
              <a:rPr lang="ru-RU" u="sng" dirty="0" smtClean="0"/>
              <a:t>Социальные </a:t>
            </a:r>
            <a:r>
              <a:rPr lang="ru-RU" u="sng" dirty="0" smtClean="0"/>
              <a:t>реформы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01801"/>
            <a:ext cx="3867150" cy="4475162"/>
          </a:xfrm>
        </p:spPr>
        <p:txBody>
          <a:bodyPr/>
          <a:lstStyle/>
          <a:p>
            <a:r>
              <a:rPr lang="ru-RU" sz="2400" dirty="0" smtClean="0"/>
              <a:t>Увеличение жилищного фонда никак не влияло на право собственно, а о приватизации можно было только мечтать. К тому же, реформы Хрущева не были последовательными, что приводило к выступлениям рабочих.</a:t>
            </a:r>
            <a:endParaRPr lang="ru-RU" sz="2400" dirty="0"/>
          </a:p>
        </p:txBody>
      </p:sp>
      <p:pic>
        <p:nvPicPr>
          <p:cNvPr id="15362" name="Picture 2" descr="C:\Users\Lenovo\Downloads\крестьяне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600" y="2544235"/>
            <a:ext cx="4470400" cy="29802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6129"/>
            <a:ext cx="7886700" cy="691072"/>
          </a:xfrm>
        </p:spPr>
        <p:txBody>
          <a:bodyPr/>
          <a:lstStyle/>
          <a:p>
            <a:r>
              <a:rPr lang="ru-RU" dirty="0" smtClean="0"/>
              <a:t>Актуальность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1727201"/>
            <a:ext cx="7886700" cy="4449761"/>
          </a:xfrm>
        </p:spPr>
        <p:txBody>
          <a:bodyPr/>
          <a:lstStyle/>
          <a:p>
            <a:r>
              <a:rPr lang="ru-RU" sz="2600" dirty="0" smtClean="0"/>
              <a:t>Актуальность изучения хрущевских реформ может дать важный урок главе  государства. Хрущев и его действия в роли главы государства являются ярким примером противоречивости в </a:t>
            </a:r>
            <a:r>
              <a:rPr lang="ru-RU" sz="2600" dirty="0" smtClean="0"/>
              <a:t>реформаторской деятельности</a:t>
            </a:r>
            <a:r>
              <a:rPr lang="ru-RU" sz="2600" dirty="0" smtClean="0"/>
              <a:t>. </a:t>
            </a:r>
          </a:p>
          <a:p>
            <a:endParaRPr lang="ru-RU" dirty="0"/>
          </a:p>
        </p:txBody>
      </p:sp>
      <p:pic>
        <p:nvPicPr>
          <p:cNvPr id="16386" name="Picture 2" descr="C:\Users\Lenovo\Downloads\хрущев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2201" y="3263900"/>
            <a:ext cx="3794386" cy="3429000"/>
          </a:xfrm>
          <a:prstGeom prst="rect">
            <a:avLst/>
          </a:prstGeom>
          <a:noFill/>
        </p:spPr>
      </p:pic>
      <p:pic>
        <p:nvPicPr>
          <p:cNvPr id="16387" name="Picture 3" descr="C:\Users\Lenovo\Downloads\актуальность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0581" y="3704483"/>
            <a:ext cx="2629807" cy="29884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3272"/>
            <a:ext cx="7886700" cy="664899"/>
          </a:xfrm>
        </p:spPr>
        <p:txBody>
          <a:bodyPr/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28650" y="1698171"/>
            <a:ext cx="3867150" cy="4478791"/>
          </a:xfrm>
        </p:spPr>
        <p:txBody>
          <a:bodyPr/>
          <a:lstStyle/>
          <a:p>
            <a:r>
              <a:rPr lang="ru-RU" sz="1600" dirty="0" smtClean="0"/>
              <a:t>За годы нахождения у власти, Никита Сергеевич неоднократно менял линию своей политики. </a:t>
            </a:r>
            <a:r>
              <a:rPr lang="ru-RU" sz="1600" dirty="0" smtClean="0"/>
              <a:t>Многие </a:t>
            </a:r>
            <a:r>
              <a:rPr lang="ru-RU" sz="1600" dirty="0" smtClean="0"/>
              <a:t>реформы не были доведены до конца, а некоторые из них основывались на личном отношении Хрущева к политике и экономике. К началу 60-х годов СССР оказалась в глубоком экономическом кризисе. Возмущение нелогичности политики слышались как со стороны простых людей, так и со стороны членов партии</a:t>
            </a:r>
            <a:endParaRPr lang="ru-RU" sz="1600" dirty="0"/>
          </a:p>
        </p:txBody>
      </p:sp>
      <p:pic>
        <p:nvPicPr>
          <p:cNvPr id="5" name="Picture 4" descr="C:\Users\Lenovo\Downloads\хрущев.jpe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703176" y="1698625"/>
            <a:ext cx="3757198" cy="4478338"/>
          </a:xfrm>
          <a:prstGeom prst="rect">
            <a:avLst/>
          </a:prstGeom>
          <a:noFill/>
        </p:spPr>
      </p:pic>
      <p:pic>
        <p:nvPicPr>
          <p:cNvPr id="6" name="Picture 2" descr="C:\Users\Lenovo\Downloads\выводы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0" y="4556930"/>
            <a:ext cx="3761240" cy="21439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3273"/>
            <a:ext cx="7886700" cy="706628"/>
          </a:xfrm>
        </p:spPr>
        <p:txBody>
          <a:bodyPr/>
          <a:lstStyle/>
          <a:p>
            <a:r>
              <a:rPr lang="ru-RU" dirty="0" smtClean="0"/>
              <a:t>Время оттепели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28650" y="1739901"/>
            <a:ext cx="3867150" cy="4437061"/>
          </a:xfrm>
        </p:spPr>
        <p:txBody>
          <a:bodyPr/>
          <a:lstStyle/>
          <a:p>
            <a:r>
              <a:rPr lang="ru-RU" sz="2400" dirty="0" smtClean="0"/>
              <a:t>Предпосылки хрущевских реформ возникли в 50-60 годы. Этот период известен в истории, как оттепель, исчезало сталинское правление. После смерти Сталина в 1953 году, у власти неожиданно оказался Никита Хрущев. </a:t>
            </a:r>
          </a:p>
          <a:p>
            <a:endParaRPr lang="ru-RU" dirty="0"/>
          </a:p>
        </p:txBody>
      </p:sp>
      <p:pic>
        <p:nvPicPr>
          <p:cNvPr id="5" name="Picture 2" descr="C:\Users\Lenovo\Downloads\хрущев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703418" y="1739900"/>
            <a:ext cx="3756713" cy="44370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6129"/>
            <a:ext cx="7886700" cy="678372"/>
          </a:xfrm>
        </p:spPr>
        <p:txBody>
          <a:bodyPr/>
          <a:lstStyle/>
          <a:p>
            <a:r>
              <a:rPr lang="ru-RU" dirty="0" smtClean="0"/>
              <a:t>Реформы Хрущева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1714501"/>
            <a:ext cx="7886700" cy="4462461"/>
          </a:xfrm>
        </p:spPr>
        <p:txBody>
          <a:bodyPr/>
          <a:lstStyle/>
          <a:p>
            <a:pPr>
              <a:buNone/>
            </a:pPr>
            <a:r>
              <a:rPr lang="ru-RU" sz="2200" u="sng" dirty="0" smtClean="0"/>
              <a:t>Аграрная реформа</a:t>
            </a:r>
            <a:r>
              <a:rPr lang="ru-RU" sz="2200" dirty="0" smtClean="0"/>
              <a:t>:</a:t>
            </a:r>
          </a:p>
          <a:p>
            <a:r>
              <a:rPr lang="ru-RU" sz="2200" dirty="0" smtClean="0"/>
              <a:t> </a:t>
            </a:r>
            <a:r>
              <a:rPr lang="ru-RU" sz="2200" dirty="0" smtClean="0"/>
              <a:t>Колхозы и совхозы получили кредиты, новую технику;</a:t>
            </a:r>
          </a:p>
          <a:p>
            <a:r>
              <a:rPr lang="ru-RU" sz="2200" dirty="0" smtClean="0"/>
              <a:t> Новый этап </a:t>
            </a:r>
            <a:r>
              <a:rPr lang="ru-RU" sz="2200" dirty="0" smtClean="0"/>
              <a:t>укрепления колхозов. Многие из которых были преобразованы в совхозы;</a:t>
            </a:r>
          </a:p>
          <a:p>
            <a:r>
              <a:rPr lang="ru-RU" sz="2200" dirty="0" smtClean="0"/>
              <a:t> </a:t>
            </a:r>
            <a:r>
              <a:rPr lang="ru-RU" sz="2200" dirty="0" smtClean="0"/>
              <a:t>В марте 1958 было </a:t>
            </a:r>
            <a:endParaRPr lang="ru-RU" sz="2200" dirty="0" smtClean="0"/>
          </a:p>
          <a:p>
            <a:pPr>
              <a:buNone/>
            </a:pPr>
            <a:r>
              <a:rPr lang="ru-RU" sz="2200" dirty="0" smtClean="0"/>
              <a:t>ликвидировано МТС;</a:t>
            </a:r>
            <a:endParaRPr lang="ru-RU" sz="2200" dirty="0" smtClean="0"/>
          </a:p>
          <a:p>
            <a:r>
              <a:rPr lang="ru-RU" sz="2200" dirty="0" smtClean="0"/>
              <a:t> </a:t>
            </a:r>
            <a:r>
              <a:rPr lang="ru-RU" sz="2200" dirty="0" smtClean="0"/>
              <a:t>Повсеместное внедрение </a:t>
            </a:r>
            <a:endParaRPr lang="ru-RU" sz="2200" dirty="0" smtClean="0"/>
          </a:p>
          <a:p>
            <a:pPr>
              <a:buNone/>
            </a:pPr>
            <a:r>
              <a:rPr lang="ru-RU" sz="2200" dirty="0" smtClean="0"/>
              <a:t>кукурузы</a:t>
            </a:r>
            <a:r>
              <a:rPr lang="ru-RU" sz="2200" dirty="0" smtClean="0"/>
              <a:t>;</a:t>
            </a:r>
          </a:p>
          <a:p>
            <a:r>
              <a:rPr lang="ru-RU" sz="2200" dirty="0" smtClean="0"/>
              <a:t> </a:t>
            </a:r>
            <a:r>
              <a:rPr lang="ru-RU" sz="2200" dirty="0" smtClean="0"/>
              <a:t>В 1954 году началось </a:t>
            </a:r>
            <a:endParaRPr lang="ru-RU" sz="2200" dirty="0" smtClean="0"/>
          </a:p>
          <a:p>
            <a:pPr>
              <a:buNone/>
            </a:pPr>
            <a:r>
              <a:rPr lang="ru-RU" sz="2200" dirty="0" smtClean="0"/>
              <a:t>освоение </a:t>
            </a:r>
            <a:r>
              <a:rPr lang="ru-RU" sz="2200" dirty="0" smtClean="0"/>
              <a:t>целины;</a:t>
            </a:r>
          </a:p>
          <a:p>
            <a:r>
              <a:rPr lang="ru-RU" sz="2200" dirty="0" smtClean="0"/>
              <a:t> </a:t>
            </a:r>
            <a:r>
              <a:rPr lang="ru-RU" sz="2200" dirty="0" smtClean="0"/>
              <a:t>Крестьяне освободились от сверхдохода</a:t>
            </a:r>
            <a:endParaRPr lang="ru-RU" sz="2200" dirty="0"/>
          </a:p>
        </p:txBody>
      </p:sp>
      <p:pic>
        <p:nvPicPr>
          <p:cNvPr id="2050" name="Picture 2" descr="C:\Users\Lenovo\Downloads\кукуруза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37790" y="3009900"/>
            <a:ext cx="4652210" cy="294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6129"/>
            <a:ext cx="7886700" cy="652972"/>
          </a:xfrm>
        </p:spPr>
        <p:txBody>
          <a:bodyPr/>
          <a:lstStyle/>
          <a:p>
            <a:r>
              <a:rPr lang="ru-RU" dirty="0" smtClean="0"/>
              <a:t>Реформы Хрущева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1689101"/>
            <a:ext cx="7886700" cy="4487861"/>
          </a:xfrm>
        </p:spPr>
        <p:txBody>
          <a:bodyPr/>
          <a:lstStyle/>
          <a:p>
            <a:pPr>
              <a:buNone/>
            </a:pPr>
            <a:r>
              <a:rPr lang="ru-RU" sz="2200" u="sng" dirty="0" smtClean="0"/>
              <a:t>Военная реформа</a:t>
            </a:r>
            <a:r>
              <a:rPr lang="ru-RU" sz="2200" dirty="0" smtClean="0"/>
              <a:t>:</a:t>
            </a:r>
          </a:p>
          <a:p>
            <a:r>
              <a:rPr lang="ru-RU" sz="2200" dirty="0" smtClean="0"/>
              <a:t> </a:t>
            </a:r>
            <a:r>
              <a:rPr lang="ru-RU" sz="2200" dirty="0" smtClean="0"/>
              <a:t>Советская Армия и флот </a:t>
            </a:r>
            <a:endParaRPr lang="ru-RU" sz="2200" dirty="0" smtClean="0"/>
          </a:p>
          <a:p>
            <a:pPr>
              <a:buNone/>
            </a:pPr>
            <a:r>
              <a:rPr lang="ru-RU" sz="2200" dirty="0" smtClean="0"/>
              <a:t>были </a:t>
            </a:r>
            <a:r>
              <a:rPr lang="ru-RU" sz="2200" dirty="0" smtClean="0"/>
              <a:t>перевооружены </a:t>
            </a:r>
            <a:endParaRPr lang="ru-RU" sz="2200" dirty="0" smtClean="0"/>
          </a:p>
          <a:p>
            <a:pPr>
              <a:buNone/>
            </a:pPr>
            <a:r>
              <a:rPr lang="ru-RU" sz="2200" dirty="0" smtClean="0"/>
              <a:t>ракетно-ядерным </a:t>
            </a:r>
            <a:r>
              <a:rPr lang="ru-RU" sz="2200" dirty="0" smtClean="0"/>
              <a:t>оружием;</a:t>
            </a:r>
          </a:p>
          <a:p>
            <a:r>
              <a:rPr lang="ru-RU" sz="2200" dirty="0" smtClean="0"/>
              <a:t> </a:t>
            </a:r>
            <a:r>
              <a:rPr lang="ru-RU" sz="2200" dirty="0" smtClean="0"/>
              <a:t>СССР достиг паритета с </a:t>
            </a:r>
            <a:endParaRPr lang="ru-RU" sz="2200" dirty="0" smtClean="0"/>
          </a:p>
          <a:p>
            <a:pPr>
              <a:buNone/>
            </a:pPr>
            <a:r>
              <a:rPr lang="ru-RU" sz="2200" dirty="0" smtClean="0"/>
              <a:t>США </a:t>
            </a:r>
            <a:r>
              <a:rPr lang="ru-RU" sz="2200" dirty="0" smtClean="0"/>
              <a:t>по соотношению </a:t>
            </a:r>
            <a:endParaRPr lang="ru-RU" sz="2200" dirty="0" smtClean="0"/>
          </a:p>
          <a:p>
            <a:pPr>
              <a:buNone/>
            </a:pPr>
            <a:r>
              <a:rPr lang="ru-RU" sz="2200" dirty="0" smtClean="0"/>
              <a:t>военной </a:t>
            </a:r>
            <a:r>
              <a:rPr lang="ru-RU" sz="2200" dirty="0" smtClean="0"/>
              <a:t>силы;</a:t>
            </a:r>
          </a:p>
          <a:p>
            <a:r>
              <a:rPr lang="ru-RU" sz="2200" dirty="0" smtClean="0"/>
              <a:t>Были </a:t>
            </a:r>
            <a:r>
              <a:rPr lang="ru-RU" sz="2200" dirty="0" smtClean="0"/>
              <a:t>рассмотрены идеи </a:t>
            </a:r>
            <a:endParaRPr lang="ru-RU" sz="2200" dirty="0" smtClean="0"/>
          </a:p>
          <a:p>
            <a:pPr>
              <a:buNone/>
            </a:pPr>
            <a:r>
              <a:rPr lang="ru-RU" sz="2200" dirty="0" smtClean="0"/>
              <a:t>политики </a:t>
            </a:r>
            <a:r>
              <a:rPr lang="ru-RU" sz="2200" dirty="0" smtClean="0"/>
              <a:t>мирного </a:t>
            </a:r>
            <a:endParaRPr lang="ru-RU" sz="2200" dirty="0" smtClean="0"/>
          </a:p>
          <a:p>
            <a:pPr>
              <a:buNone/>
            </a:pPr>
            <a:r>
              <a:rPr lang="ru-RU" sz="2200" dirty="0" smtClean="0"/>
              <a:t>сосуществования </a:t>
            </a:r>
            <a:r>
              <a:rPr lang="ru-RU" sz="2200" dirty="0" smtClean="0"/>
              <a:t>государств </a:t>
            </a:r>
            <a:endParaRPr lang="ru-RU" sz="2200" dirty="0" smtClean="0"/>
          </a:p>
          <a:p>
            <a:pPr>
              <a:buNone/>
            </a:pPr>
            <a:r>
              <a:rPr lang="ru-RU" sz="2200" dirty="0" smtClean="0"/>
              <a:t>с </a:t>
            </a:r>
            <a:r>
              <a:rPr lang="ru-RU" sz="2200" dirty="0" smtClean="0"/>
              <a:t>различным социальным строем. </a:t>
            </a:r>
            <a:endParaRPr lang="ru-RU" dirty="0"/>
          </a:p>
        </p:txBody>
      </p:sp>
      <p:pic>
        <p:nvPicPr>
          <p:cNvPr id="3074" name="Picture 2" descr="C:\Users\Lenovo\Downloads\армия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30700" y="1933455"/>
            <a:ext cx="4521200" cy="38305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6129"/>
            <a:ext cx="7886700" cy="703772"/>
          </a:xfrm>
        </p:spPr>
        <p:txBody>
          <a:bodyPr/>
          <a:lstStyle/>
          <a:p>
            <a:r>
              <a:rPr lang="ru-RU" dirty="0" smtClean="0"/>
              <a:t>Реформы Хрущева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1739901"/>
            <a:ext cx="7886700" cy="4437061"/>
          </a:xfrm>
        </p:spPr>
        <p:txBody>
          <a:bodyPr/>
          <a:lstStyle/>
          <a:p>
            <a:pPr>
              <a:buNone/>
            </a:pPr>
            <a:r>
              <a:rPr lang="ru-RU" sz="1600" u="sng" dirty="0" smtClean="0"/>
              <a:t>Социальная реформа</a:t>
            </a:r>
            <a:r>
              <a:rPr lang="ru-RU" sz="1600" dirty="0" smtClean="0"/>
              <a:t>:</a:t>
            </a:r>
          </a:p>
          <a:p>
            <a:r>
              <a:rPr lang="ru-RU" sz="1600" dirty="0" smtClean="0"/>
              <a:t> </a:t>
            </a:r>
            <a:r>
              <a:rPr lang="ru-RU" sz="1600" dirty="0" smtClean="0"/>
              <a:t>Принят закон о пенсиях;</a:t>
            </a:r>
          </a:p>
          <a:p>
            <a:r>
              <a:rPr lang="ru-RU" sz="1600" dirty="0" smtClean="0"/>
              <a:t> </a:t>
            </a:r>
            <a:r>
              <a:rPr lang="ru-RU" sz="1600" dirty="0" smtClean="0"/>
              <a:t>Увеличилось </a:t>
            </a:r>
            <a:endParaRPr lang="ru-RU" sz="1600" dirty="0" smtClean="0"/>
          </a:p>
          <a:p>
            <a:pPr>
              <a:buNone/>
            </a:pPr>
            <a:r>
              <a:rPr lang="ru-RU" sz="1600" dirty="0" smtClean="0"/>
              <a:t>продолжение декретного </a:t>
            </a:r>
            <a:r>
              <a:rPr lang="ru-RU" sz="1600" dirty="0" smtClean="0"/>
              <a:t>отпуска </a:t>
            </a:r>
            <a:endParaRPr lang="ru-RU" sz="1600" dirty="0" smtClean="0"/>
          </a:p>
          <a:p>
            <a:pPr>
              <a:buNone/>
            </a:pPr>
            <a:r>
              <a:rPr lang="ru-RU" sz="1600" dirty="0" smtClean="0"/>
              <a:t>для </a:t>
            </a:r>
            <a:r>
              <a:rPr lang="ru-RU" sz="1600" dirty="0" smtClean="0"/>
              <a:t>женщин;</a:t>
            </a:r>
          </a:p>
          <a:p>
            <a:r>
              <a:rPr lang="ru-RU" sz="1600" dirty="0" smtClean="0"/>
              <a:t> </a:t>
            </a:r>
            <a:r>
              <a:rPr lang="ru-RU" sz="1600" dirty="0" smtClean="0"/>
              <a:t>Отменяется плата за </a:t>
            </a:r>
            <a:endParaRPr lang="ru-RU" sz="1600" dirty="0" smtClean="0"/>
          </a:p>
          <a:p>
            <a:pPr>
              <a:buNone/>
            </a:pPr>
            <a:r>
              <a:rPr lang="ru-RU" sz="1600" dirty="0" smtClean="0"/>
              <a:t>обучение </a:t>
            </a:r>
            <a:r>
              <a:rPr lang="ru-RU" sz="1600" dirty="0" smtClean="0"/>
              <a:t>в старших классах </a:t>
            </a:r>
            <a:r>
              <a:rPr lang="ru-RU" sz="1600" dirty="0" smtClean="0"/>
              <a:t>школ и</a:t>
            </a:r>
          </a:p>
          <a:p>
            <a:pPr>
              <a:buNone/>
            </a:pPr>
            <a:r>
              <a:rPr lang="ru-RU" sz="1600" dirty="0" smtClean="0"/>
              <a:t> </a:t>
            </a:r>
            <a:r>
              <a:rPr lang="ru-RU" sz="1600" dirty="0" smtClean="0"/>
              <a:t>вузах;</a:t>
            </a:r>
          </a:p>
          <a:p>
            <a:r>
              <a:rPr lang="ru-RU" sz="1600" dirty="0" smtClean="0"/>
              <a:t> </a:t>
            </a:r>
            <a:r>
              <a:rPr lang="ru-RU" sz="1600" dirty="0" smtClean="0"/>
              <a:t>Вводится обязательное </a:t>
            </a:r>
            <a:endParaRPr lang="ru-RU" sz="1600" dirty="0" smtClean="0"/>
          </a:p>
          <a:p>
            <a:pPr>
              <a:buNone/>
            </a:pPr>
            <a:r>
              <a:rPr lang="ru-RU" sz="1600" dirty="0" smtClean="0"/>
              <a:t>восьмилетнее </a:t>
            </a:r>
            <a:r>
              <a:rPr lang="ru-RU" sz="1600" dirty="0" smtClean="0"/>
              <a:t>обучение в школах;</a:t>
            </a:r>
          </a:p>
          <a:p>
            <a:r>
              <a:rPr lang="ru-RU" sz="1600" dirty="0" smtClean="0"/>
              <a:t> </a:t>
            </a:r>
            <a:r>
              <a:rPr lang="ru-RU" sz="1600" dirty="0" smtClean="0"/>
              <a:t>Осуществлен перевод рабочих на шести и семичасовой рабочий день;</a:t>
            </a:r>
          </a:p>
          <a:p>
            <a:r>
              <a:rPr lang="ru-RU" sz="1600" dirty="0" smtClean="0"/>
              <a:t> </a:t>
            </a:r>
            <a:r>
              <a:rPr lang="ru-RU" sz="1600" dirty="0" smtClean="0"/>
              <a:t>Широко развертывается жилищное </a:t>
            </a:r>
            <a:r>
              <a:rPr lang="ru-RU" sz="1600" dirty="0" smtClean="0"/>
              <a:t>строительство</a:t>
            </a:r>
            <a:endParaRPr lang="ru-RU" sz="1600" dirty="0" smtClean="0"/>
          </a:p>
          <a:p>
            <a:r>
              <a:rPr lang="ru-RU" sz="1600" dirty="0" smtClean="0"/>
              <a:t> </a:t>
            </a:r>
            <a:r>
              <a:rPr lang="ru-RU" sz="1600" dirty="0" smtClean="0"/>
              <a:t>Расширяются права союзных республик;</a:t>
            </a:r>
          </a:p>
          <a:p>
            <a:r>
              <a:rPr lang="ru-RU" sz="1600" dirty="0" smtClean="0"/>
              <a:t> </a:t>
            </a:r>
            <a:r>
              <a:rPr lang="ru-RU" sz="1600" dirty="0" smtClean="0"/>
              <a:t>Восстанавливаются права репрессированных в годы войны </a:t>
            </a:r>
            <a:r>
              <a:rPr lang="ru-RU" sz="1600" dirty="0" smtClean="0"/>
              <a:t>народов</a:t>
            </a:r>
            <a:endParaRPr lang="ru-RU" sz="1600" dirty="0" smtClean="0"/>
          </a:p>
          <a:p>
            <a:endParaRPr lang="ru-RU" dirty="0"/>
          </a:p>
        </p:txBody>
      </p:sp>
      <p:pic>
        <p:nvPicPr>
          <p:cNvPr id="4098" name="Picture 2" descr="C:\Users\Lenovo\Downloads\пальцы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48100" y="1739901"/>
            <a:ext cx="5118100" cy="33987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6129"/>
            <a:ext cx="7886700" cy="729172"/>
          </a:xfrm>
        </p:spPr>
        <p:txBody>
          <a:bodyPr/>
          <a:lstStyle/>
          <a:p>
            <a:r>
              <a:rPr lang="ru-RU" dirty="0" smtClean="0"/>
              <a:t>Реформы Хрущева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1765301"/>
            <a:ext cx="7886700" cy="4411661"/>
          </a:xfrm>
        </p:spPr>
        <p:txBody>
          <a:bodyPr/>
          <a:lstStyle/>
          <a:p>
            <a:pPr>
              <a:buNone/>
            </a:pPr>
            <a:r>
              <a:rPr lang="ru-RU" sz="2000" u="sng" dirty="0" smtClean="0"/>
              <a:t>Реформа управления</a:t>
            </a:r>
            <a:r>
              <a:rPr lang="ru-RU" sz="2000" dirty="0" smtClean="0"/>
              <a:t>:</a:t>
            </a:r>
          </a:p>
          <a:p>
            <a:r>
              <a:rPr lang="ru-RU" sz="2000" dirty="0" smtClean="0"/>
              <a:t> </a:t>
            </a:r>
            <a:r>
              <a:rPr lang="ru-RU" sz="2000" dirty="0" smtClean="0"/>
              <a:t>Расширились </a:t>
            </a:r>
          </a:p>
          <a:p>
            <a:pPr>
              <a:buNone/>
            </a:pPr>
            <a:r>
              <a:rPr lang="ru-RU" sz="2000" dirty="0" smtClean="0"/>
              <a:t>хозяйственные </a:t>
            </a:r>
          </a:p>
          <a:p>
            <a:pPr>
              <a:buNone/>
            </a:pPr>
            <a:r>
              <a:rPr lang="ru-RU" sz="2000" dirty="0" smtClean="0"/>
              <a:t>права </a:t>
            </a:r>
            <a:r>
              <a:rPr lang="ru-RU" sz="2000" dirty="0" smtClean="0"/>
              <a:t>союзных </a:t>
            </a:r>
            <a:r>
              <a:rPr lang="ru-RU" sz="2000" dirty="0" smtClean="0"/>
              <a:t>республик </a:t>
            </a:r>
          </a:p>
          <a:p>
            <a:r>
              <a:rPr lang="ru-RU" sz="2000" dirty="0" smtClean="0"/>
              <a:t>Сократился </a:t>
            </a:r>
          </a:p>
          <a:p>
            <a:pPr>
              <a:buNone/>
            </a:pPr>
            <a:r>
              <a:rPr lang="ru-RU" sz="2000" dirty="0" smtClean="0"/>
              <a:t>управленческий </a:t>
            </a:r>
          </a:p>
          <a:p>
            <a:pPr>
              <a:buNone/>
            </a:pPr>
            <a:r>
              <a:rPr lang="ru-RU" sz="2000" dirty="0" smtClean="0"/>
              <a:t>аппарат;</a:t>
            </a:r>
          </a:p>
          <a:p>
            <a:r>
              <a:rPr lang="ru-RU" sz="2000" dirty="0" smtClean="0"/>
              <a:t> </a:t>
            </a:r>
            <a:r>
              <a:rPr lang="ru-RU" sz="2000" dirty="0" smtClean="0"/>
              <a:t>Упразднены </a:t>
            </a:r>
            <a:endParaRPr lang="ru-RU" sz="2000" dirty="0" smtClean="0"/>
          </a:p>
          <a:p>
            <a:pPr>
              <a:buNone/>
            </a:pPr>
            <a:r>
              <a:rPr lang="ru-RU" sz="2000" dirty="0" smtClean="0"/>
              <a:t>отраслевые </a:t>
            </a:r>
            <a:r>
              <a:rPr lang="ru-RU" sz="2000" dirty="0" smtClean="0"/>
              <a:t>министерства;</a:t>
            </a:r>
          </a:p>
          <a:p>
            <a:r>
              <a:rPr lang="ru-RU" sz="2000" dirty="0" smtClean="0"/>
              <a:t> </a:t>
            </a:r>
            <a:r>
              <a:rPr lang="ru-RU" sz="2000" dirty="0" smtClean="0"/>
              <a:t>Страна разделена на 105 экономических районов;</a:t>
            </a:r>
          </a:p>
          <a:p>
            <a:r>
              <a:rPr lang="ru-RU" sz="2000" dirty="0" smtClean="0"/>
              <a:t> </a:t>
            </a:r>
            <a:r>
              <a:rPr lang="ru-RU" sz="2000" dirty="0" smtClean="0"/>
              <a:t>Созданы совнархозы.</a:t>
            </a:r>
          </a:p>
          <a:p>
            <a:endParaRPr lang="ru-RU" dirty="0"/>
          </a:p>
        </p:txBody>
      </p:sp>
      <p:pic>
        <p:nvPicPr>
          <p:cNvPr id="5122" name="Picture 2" descr="C:\Users\Lenovo\Downloads\партия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0518" y="1765301"/>
            <a:ext cx="5344530" cy="32432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6129"/>
            <a:ext cx="7886700" cy="703772"/>
          </a:xfrm>
        </p:spPr>
        <p:txBody>
          <a:bodyPr/>
          <a:lstStyle/>
          <a:p>
            <a:r>
              <a:rPr lang="ru-RU" dirty="0" smtClean="0"/>
              <a:t>Реформы Хрущева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1739901"/>
            <a:ext cx="7886700" cy="4437061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ru-RU" sz="2000" u="sng" dirty="0" smtClean="0"/>
              <a:t>Реформа школы</a:t>
            </a:r>
            <a:r>
              <a:rPr lang="ru-RU" sz="2000" dirty="0" smtClean="0"/>
              <a:t>:</a:t>
            </a:r>
          </a:p>
          <a:p>
            <a:pPr>
              <a:lnSpc>
                <a:spcPct val="100000"/>
              </a:lnSpc>
            </a:pPr>
            <a:r>
              <a:rPr lang="ru-RU" sz="2000" dirty="0" smtClean="0"/>
              <a:t> </a:t>
            </a:r>
            <a:r>
              <a:rPr lang="ru-RU" sz="2000" dirty="0" smtClean="0"/>
              <a:t>Средняя школа стала единой и стала однообразной;</a:t>
            </a:r>
          </a:p>
          <a:p>
            <a:pPr>
              <a:lnSpc>
                <a:spcPct val="100000"/>
              </a:lnSpc>
            </a:pPr>
            <a:r>
              <a:rPr lang="ru-RU" sz="2000" dirty="0" smtClean="0"/>
              <a:t> </a:t>
            </a:r>
            <a:r>
              <a:rPr lang="ru-RU" sz="2000" dirty="0" smtClean="0"/>
              <a:t>Все желающие получить </a:t>
            </a:r>
            <a:endParaRPr lang="ru-RU" sz="2000" dirty="0" smtClean="0"/>
          </a:p>
          <a:p>
            <a:pPr>
              <a:lnSpc>
                <a:spcPct val="100000"/>
              </a:lnSpc>
              <a:buNone/>
            </a:pPr>
            <a:r>
              <a:rPr lang="ru-RU" sz="2000" dirty="0" smtClean="0"/>
              <a:t>полное </a:t>
            </a:r>
            <a:r>
              <a:rPr lang="ru-RU" sz="2000" dirty="0" smtClean="0"/>
              <a:t>среднее </a:t>
            </a:r>
            <a:endParaRPr lang="ru-RU" sz="2000" dirty="0" smtClean="0"/>
          </a:p>
          <a:p>
            <a:pPr>
              <a:lnSpc>
                <a:spcPct val="100000"/>
              </a:lnSpc>
              <a:buNone/>
            </a:pPr>
            <a:r>
              <a:rPr lang="ru-RU" sz="2000" dirty="0" smtClean="0"/>
              <a:t>образование </a:t>
            </a:r>
            <a:r>
              <a:rPr lang="ru-RU" sz="2000" dirty="0" smtClean="0"/>
              <a:t>должны были </a:t>
            </a:r>
            <a:endParaRPr lang="ru-RU" sz="2000" dirty="0" smtClean="0"/>
          </a:p>
          <a:p>
            <a:pPr>
              <a:lnSpc>
                <a:spcPct val="100000"/>
              </a:lnSpc>
              <a:buNone/>
            </a:pPr>
            <a:r>
              <a:rPr lang="ru-RU" sz="2000" dirty="0" smtClean="0"/>
              <a:t>учиться либо </a:t>
            </a:r>
            <a:r>
              <a:rPr lang="ru-RU" sz="2000" dirty="0" smtClean="0"/>
              <a:t>в средней </a:t>
            </a:r>
            <a:endParaRPr lang="ru-RU" sz="2000" dirty="0" smtClean="0"/>
          </a:p>
          <a:p>
            <a:pPr>
              <a:lnSpc>
                <a:spcPct val="100000"/>
              </a:lnSpc>
              <a:buNone/>
            </a:pPr>
            <a:r>
              <a:rPr lang="ru-RU" sz="2000" dirty="0" smtClean="0"/>
              <a:t>политехнической </a:t>
            </a:r>
            <a:r>
              <a:rPr lang="ru-RU" sz="2000" dirty="0" smtClean="0"/>
              <a:t>школе, </a:t>
            </a:r>
            <a:endParaRPr lang="ru-RU" sz="2000" dirty="0" smtClean="0"/>
          </a:p>
          <a:p>
            <a:pPr>
              <a:lnSpc>
                <a:spcPct val="100000"/>
              </a:lnSpc>
              <a:buNone/>
            </a:pPr>
            <a:r>
              <a:rPr lang="ru-RU" sz="2000" dirty="0" smtClean="0"/>
              <a:t>либо </a:t>
            </a:r>
            <a:r>
              <a:rPr lang="ru-RU" sz="2000" dirty="0" smtClean="0"/>
              <a:t>в среднем ПТУ, </a:t>
            </a:r>
            <a:endParaRPr lang="ru-RU" sz="2000" dirty="0" smtClean="0"/>
          </a:p>
          <a:p>
            <a:pPr>
              <a:lnSpc>
                <a:spcPct val="100000"/>
              </a:lnSpc>
              <a:buNone/>
            </a:pPr>
            <a:r>
              <a:rPr lang="ru-RU" sz="2000" dirty="0" smtClean="0"/>
              <a:t>либо </a:t>
            </a:r>
            <a:r>
              <a:rPr lang="ru-RU" sz="2000" dirty="0" smtClean="0"/>
              <a:t>в вечерних и заочных </a:t>
            </a:r>
            <a:endParaRPr lang="ru-RU" sz="2000" dirty="0" smtClean="0"/>
          </a:p>
          <a:p>
            <a:pPr>
              <a:lnSpc>
                <a:spcPct val="100000"/>
              </a:lnSpc>
              <a:buNone/>
            </a:pPr>
            <a:r>
              <a:rPr lang="ru-RU" sz="2000" dirty="0" smtClean="0"/>
              <a:t>школах</a:t>
            </a:r>
            <a:r>
              <a:rPr lang="ru-RU" sz="2000" dirty="0" smtClean="0"/>
              <a:t>;</a:t>
            </a:r>
          </a:p>
          <a:p>
            <a:pPr>
              <a:lnSpc>
                <a:spcPct val="100000"/>
              </a:lnSpc>
            </a:pPr>
            <a:r>
              <a:rPr lang="ru-RU" sz="2000" dirty="0" smtClean="0"/>
              <a:t> </a:t>
            </a:r>
            <a:r>
              <a:rPr lang="ru-RU" sz="2000" dirty="0" smtClean="0"/>
              <a:t>Упал интерес к гуманитарным предметам.</a:t>
            </a:r>
          </a:p>
          <a:p>
            <a:endParaRPr lang="ru-RU" dirty="0"/>
          </a:p>
        </p:txBody>
      </p:sp>
      <p:pic>
        <p:nvPicPr>
          <p:cNvPr id="6146" name="Picture 2" descr="C:\Users\Lenovo\Downloads\школа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75100" y="2667000"/>
            <a:ext cx="4760686" cy="312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6129"/>
            <a:ext cx="7886700" cy="716472"/>
          </a:xfrm>
        </p:spPr>
        <p:txBody>
          <a:bodyPr/>
          <a:lstStyle/>
          <a:p>
            <a:r>
              <a:rPr lang="ru-RU" dirty="0" smtClean="0"/>
              <a:t>Реформы Хрущева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1752601"/>
            <a:ext cx="7886700" cy="4424361"/>
          </a:xfrm>
        </p:spPr>
        <p:txBody>
          <a:bodyPr/>
          <a:lstStyle/>
          <a:p>
            <a:pPr>
              <a:buNone/>
            </a:pPr>
            <a:r>
              <a:rPr lang="ru-RU" sz="2400" u="sng" dirty="0" smtClean="0"/>
              <a:t>Политические реформы</a:t>
            </a:r>
            <a:r>
              <a:rPr lang="ru-RU" sz="2400" dirty="0" smtClean="0"/>
              <a:t>:</a:t>
            </a:r>
          </a:p>
          <a:p>
            <a:r>
              <a:rPr lang="ru-RU" sz="2400" dirty="0" smtClean="0"/>
              <a:t>Подчинил </a:t>
            </a:r>
            <a:r>
              <a:rPr lang="ru-RU" sz="2400" dirty="0" smtClean="0"/>
              <a:t>МВД и КГБ местным партийным органам;</a:t>
            </a:r>
          </a:p>
          <a:p>
            <a:r>
              <a:rPr lang="ru-RU" sz="2400" dirty="0" smtClean="0"/>
              <a:t>Прекратил репрессии</a:t>
            </a:r>
            <a:r>
              <a:rPr lang="ru-RU" sz="2400" dirty="0" smtClean="0"/>
              <a:t>, </a:t>
            </a:r>
            <a:endParaRPr lang="ru-RU" sz="2400" dirty="0" smtClean="0"/>
          </a:p>
          <a:p>
            <a:pPr>
              <a:buNone/>
            </a:pPr>
            <a:r>
              <a:rPr lang="ru-RU" sz="2400" dirty="0" smtClean="0"/>
              <a:t>провел </a:t>
            </a:r>
            <a:r>
              <a:rPr lang="ru-RU" sz="2400" dirty="0" smtClean="0"/>
              <a:t>пересмотр дел, </a:t>
            </a:r>
            <a:endParaRPr lang="ru-RU" sz="2400" dirty="0" smtClean="0"/>
          </a:p>
          <a:p>
            <a:pPr>
              <a:buNone/>
            </a:pPr>
            <a:r>
              <a:rPr lang="ru-RU" sz="2400" dirty="0" smtClean="0"/>
              <a:t>реабилитацию </a:t>
            </a:r>
          </a:p>
          <a:p>
            <a:pPr>
              <a:buNone/>
            </a:pPr>
            <a:r>
              <a:rPr lang="ru-RU" sz="2400" dirty="0" smtClean="0"/>
              <a:t>заключенных</a:t>
            </a:r>
            <a:r>
              <a:rPr lang="ru-RU" sz="2400" dirty="0" smtClean="0"/>
              <a:t>, изменил </a:t>
            </a:r>
            <a:endParaRPr lang="ru-RU" sz="2400" dirty="0" smtClean="0"/>
          </a:p>
          <a:p>
            <a:pPr>
              <a:buNone/>
            </a:pPr>
            <a:r>
              <a:rPr lang="ru-RU" sz="2400" dirty="0" smtClean="0"/>
              <a:t>систему </a:t>
            </a:r>
            <a:r>
              <a:rPr lang="ru-RU" sz="2400" dirty="0" err="1" smtClean="0"/>
              <a:t>ГУЛАГа</a:t>
            </a:r>
            <a:r>
              <a:rPr lang="ru-RU" sz="2400" dirty="0" smtClean="0"/>
              <a:t>;</a:t>
            </a:r>
          </a:p>
          <a:p>
            <a:r>
              <a:rPr lang="ru-RU" sz="2400" dirty="0" smtClean="0"/>
              <a:t>На </a:t>
            </a:r>
            <a:r>
              <a:rPr lang="ru-RU" sz="2400" dirty="0" smtClean="0"/>
              <a:t>ХХ съезде партии </a:t>
            </a:r>
            <a:endParaRPr lang="ru-RU" sz="2400" dirty="0" smtClean="0"/>
          </a:p>
          <a:p>
            <a:pPr>
              <a:buNone/>
            </a:pPr>
            <a:r>
              <a:rPr lang="ru-RU" sz="2400" dirty="0" smtClean="0"/>
              <a:t>выступил </a:t>
            </a:r>
            <a:r>
              <a:rPr lang="ru-RU" sz="2400" dirty="0" smtClean="0"/>
              <a:t>с докладом о культе личности Сталина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  <p:pic>
        <p:nvPicPr>
          <p:cNvPr id="7170" name="Picture 2" descr="C:\Users\Lenovo\Downloads\политбюро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2740" y="2654300"/>
            <a:ext cx="4844559" cy="27225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3273"/>
            <a:ext cx="7886700" cy="655828"/>
          </a:xfrm>
        </p:spPr>
        <p:txBody>
          <a:bodyPr/>
          <a:lstStyle/>
          <a:p>
            <a:r>
              <a:rPr lang="ru-RU" dirty="0" smtClean="0"/>
              <a:t>Недостатки реформ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28650" y="1689101"/>
            <a:ext cx="3867150" cy="4487861"/>
          </a:xfrm>
        </p:spPr>
        <p:txBody>
          <a:bodyPr/>
          <a:lstStyle/>
          <a:p>
            <a:r>
              <a:rPr lang="ru-RU" sz="2400" u="sng" dirty="0" smtClean="0"/>
              <a:t>Последовательное внедрение в социалистическую модель экономики рыночных элементов</a:t>
            </a:r>
            <a:endParaRPr lang="ru-RU" sz="2400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89101"/>
            <a:ext cx="3867150" cy="4487862"/>
          </a:xfrm>
        </p:spPr>
        <p:txBody>
          <a:bodyPr/>
          <a:lstStyle/>
          <a:p>
            <a:r>
              <a:rPr lang="ru-RU" sz="2400" dirty="0" smtClean="0"/>
              <a:t>Реформа привела к тому, что на долгие годы прекратились выплаты по облигациям, а это привело к существенным денежным потерям среди населения. К тому же, наблюдалось общее повышение цен на многие группы товаров</a:t>
            </a:r>
            <a:endParaRPr lang="ru-RU" sz="2400" dirty="0"/>
          </a:p>
        </p:txBody>
      </p:sp>
      <p:pic>
        <p:nvPicPr>
          <p:cNvPr id="8194" name="Picture 2" descr="C:\Users\Lenovo\Downloads\крестьяне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650" y="3467101"/>
            <a:ext cx="4052030" cy="29559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3159</TotalTime>
  <Words>839</Words>
  <Application>Microsoft Office PowerPoint</Application>
  <PresentationFormat>Экран (4:3)</PresentationFormat>
  <Paragraphs>104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Специальное оформление</vt:lpstr>
      <vt:lpstr>7.2. Хрущевские реформы. Позиция: против.</vt:lpstr>
      <vt:lpstr>Время оттепели </vt:lpstr>
      <vt:lpstr>Реформы Хрущева</vt:lpstr>
      <vt:lpstr>Реформы Хрущева</vt:lpstr>
      <vt:lpstr>Реформы Хрущева</vt:lpstr>
      <vt:lpstr>Реформы Хрущева </vt:lpstr>
      <vt:lpstr>Реформы Хрущева</vt:lpstr>
      <vt:lpstr>Реформы Хрущева</vt:lpstr>
      <vt:lpstr>Недостатки реформ</vt:lpstr>
      <vt:lpstr>Недостатки реформ</vt:lpstr>
      <vt:lpstr>Недостатки реформ</vt:lpstr>
      <vt:lpstr>Недостатки реформ</vt:lpstr>
      <vt:lpstr>Недостатки реформ</vt:lpstr>
      <vt:lpstr>Недостатки реформ</vt:lpstr>
      <vt:lpstr>Недостатки реформ</vt:lpstr>
      <vt:lpstr>Недостатки реформ</vt:lpstr>
      <vt:lpstr>Актуальность</vt:lpstr>
      <vt:lpstr>Итоги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Я</dc:creator>
  <cp:lastModifiedBy>Lenovo</cp:lastModifiedBy>
  <cp:revision>163</cp:revision>
  <dcterms:created xsi:type="dcterms:W3CDTF">2015-07-29T11:14:37Z</dcterms:created>
  <dcterms:modified xsi:type="dcterms:W3CDTF">2020-12-14T21:06:33Z</dcterms:modified>
</cp:coreProperties>
</file>